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robert-allen-ir.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Reading:…"/>
          <p:cNvSpPr txBox="1"/>
          <p:nvPr>
            <p:ph type="title" idx="4294967295"/>
          </p:nvPr>
        </p:nvSpPr>
        <p:spPr>
          <a:xfrm>
            <a:off x="277663" y="-1"/>
            <a:ext cx="8572501" cy="2540001"/>
          </a:xfrm>
          <a:prstGeom prst="rect">
            <a:avLst/>
          </a:prstGeom>
        </p:spPr>
        <p:txBody>
          <a:bodyPr>
            <a:normAutofit fontScale="100000" lnSpcReduction="0"/>
          </a:bodyPr>
          <a:lstStyle/>
          <a:p>
            <a:pPr defTabSz="379475">
              <a:defRPr sz="4980"/>
            </a:pPr>
            <a:r>
              <a:t>Reading:</a:t>
            </a:r>
          </a:p>
          <a:p>
            <a:pPr defTabSz="379475">
              <a:defRPr sz="3734"/>
            </a:pPr>
            <a:r>
              <a:t>Robert Allen (2017): </a:t>
            </a:r>
            <a:r>
              <a:rPr i="1"/>
              <a:t>The Industrial Revolution: A Very Short Introduction</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11479">
              <a:spcBef>
                <a:spcPts val="1000"/>
              </a:spcBef>
              <a:buSzTx/>
              <a:buFontTx/>
              <a:buNone/>
              <a:defRPr b="1" sz="3239">
                <a:latin typeface="+mj-lt"/>
                <a:ea typeface="+mj-ea"/>
                <a:cs typeface="+mj-cs"/>
                <a:sym typeface="Helvetica"/>
              </a:defRPr>
            </a:pPr>
          </a:p>
          <a:p>
            <a:pPr marL="0" indent="0" algn="ctr" defTabSz="411479">
              <a:spcBef>
                <a:spcPts val="1000"/>
              </a:spcBef>
              <a:buSzTx/>
              <a:buFontTx/>
              <a:buNone/>
              <a:defRPr b="1" sz="3239">
                <a:latin typeface="+mj-lt"/>
                <a:ea typeface="+mj-ea"/>
                <a:cs typeface="+mj-cs"/>
                <a:sym typeface="Helvetica"/>
              </a:defRPr>
            </a:pPr>
            <a:r>
              <a:t>Brad DeLong</a:t>
            </a:r>
          </a:p>
          <a:p>
            <a:pPr marL="0" indent="0" algn="ctr" defTabSz="411479">
              <a:spcBef>
                <a:spcPts val="1000"/>
              </a:spcBef>
              <a:buSzTx/>
              <a:buFontTx/>
              <a:buNone/>
              <a:defRPr sz="2159">
                <a:latin typeface="+mj-lt"/>
                <a:ea typeface="+mj-ea"/>
                <a:cs typeface="+mj-cs"/>
                <a:sym typeface="Helvetica"/>
              </a:defRPr>
            </a:pPr>
            <a:r>
              <a:t>Department of Economics and Blum Center, U.C. Berkeley; and WCEG</a:t>
            </a:r>
          </a:p>
          <a:p>
            <a:pPr marL="0" indent="0" algn="ctr" defTabSz="411479">
              <a:spcBef>
                <a:spcPts val="1000"/>
              </a:spcBef>
              <a:buSzTx/>
              <a:buFontTx/>
              <a:buNone/>
              <a:defRPr sz="2159">
                <a:latin typeface="+mj-lt"/>
                <a:ea typeface="+mj-ea"/>
                <a:cs typeface="+mj-cs"/>
                <a:sym typeface="Helvetica"/>
              </a:defRPr>
            </a:pPr>
            <a:r>
              <a:t>last revised: 2020-02-20</a:t>
            </a:r>
          </a:p>
          <a:p>
            <a:pPr marL="0" indent="0" algn="ctr" defTabSz="411479">
              <a:spcBef>
                <a:spcPts val="1000"/>
              </a:spcBef>
              <a:buSzTx/>
              <a:buFontTx/>
              <a:buNone/>
              <a:defRPr sz="2159">
                <a:latin typeface="+mj-lt"/>
                <a:ea typeface="+mj-ea"/>
                <a:cs typeface="+mj-cs"/>
                <a:sym typeface="Helvetica"/>
              </a:defRPr>
            </a:pPr>
          </a:p>
          <a:p>
            <a:pPr marL="0" indent="0" algn="ctr" defTabSz="411479">
              <a:spcBef>
                <a:spcPts val="1000"/>
              </a:spcBef>
              <a:buSzTx/>
              <a:buFontTx/>
              <a:buNone/>
              <a:defRPr sz="2159">
                <a:latin typeface="+mj-lt"/>
                <a:ea typeface="+mj-ea"/>
                <a:cs typeface="+mj-cs"/>
                <a:sym typeface="Helvetica"/>
              </a:defRPr>
            </a:pPr>
          </a:p>
          <a:p>
            <a:pPr marL="0" indent="0" algn="ctr" defTabSz="411479">
              <a:spcBef>
                <a:spcPts val="1000"/>
              </a:spcBef>
              <a:buSzTx/>
              <a:buFontTx/>
              <a:buNone/>
              <a:defRPr sz="1440">
                <a:latin typeface="+mj-lt"/>
                <a:ea typeface="+mj-ea"/>
                <a:cs typeface="+mj-cs"/>
                <a:sym typeface="Helvetica"/>
              </a:defRPr>
            </a:pPr>
            <a:r>
              <a:t>Original course by Melissa Dell (Harvard Econ 1342), revised by Brad DeLong</a:t>
            </a:r>
          </a:p>
          <a:p>
            <a:pPr marL="0" indent="0" algn="ctr" defTabSz="411479">
              <a:spcBef>
                <a:spcPts val="1000"/>
              </a:spcBef>
              <a:buSzTx/>
              <a:buFontTx/>
              <a:buNone/>
              <a:defRPr sz="1260">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https://github.com/braddelong/public-files/blob/master/reading-robert-allen-ir.pptx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What Do These Look Like?"/>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What Do These Look Like?</a:t>
            </a:r>
          </a:p>
        </p:txBody>
      </p:sp>
      <p:sp>
        <p:nvSpPr>
          <p:cNvPr id="75" name="Spinning jenny, water frame, self-acting mule, Cartwright’s power loom:"/>
          <p:cNvSpPr txBox="1"/>
          <p:nvPr>
            <p:ph type="body" sz="quarter" idx="4294967295"/>
          </p:nvPr>
        </p:nvSpPr>
        <p:spPr>
          <a:xfrm>
            <a:off x="277663" y="1270000"/>
            <a:ext cx="8572501" cy="555187"/>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Spinning jenny, water frame, self-acting mule, Cartwright’s power loom</a:t>
            </a:r>
            <a:r>
              <a:rPr b="0"/>
              <a:t>:</a:t>
            </a:r>
          </a:p>
        </p:txBody>
      </p:sp>
      <p:pic>
        <p:nvPicPr>
          <p:cNvPr id="76" name="Image" descr="Image"/>
          <p:cNvPicPr>
            <a:picLocks noChangeAspect="1"/>
          </p:cNvPicPr>
          <p:nvPr/>
        </p:nvPicPr>
        <p:blipFill>
          <a:blip r:embed="rId2">
            <a:extLst/>
          </a:blip>
          <a:stretch>
            <a:fillRect/>
          </a:stretch>
        </p:blipFill>
        <p:spPr>
          <a:xfrm>
            <a:off x="277663" y="1825186"/>
            <a:ext cx="3429001" cy="2514601"/>
          </a:xfrm>
          <a:prstGeom prst="rect">
            <a:avLst/>
          </a:prstGeom>
          <a:ln w="12700">
            <a:miter lim="400000"/>
          </a:ln>
        </p:spPr>
      </p:pic>
      <p:pic>
        <p:nvPicPr>
          <p:cNvPr id="77" name="Image" descr="Image"/>
          <p:cNvPicPr>
            <a:picLocks noChangeAspect="1"/>
          </p:cNvPicPr>
          <p:nvPr/>
        </p:nvPicPr>
        <p:blipFill>
          <a:blip r:embed="rId3">
            <a:extLst/>
          </a:blip>
          <a:stretch>
            <a:fillRect/>
          </a:stretch>
        </p:blipFill>
        <p:spPr>
          <a:xfrm>
            <a:off x="6094168" y="2267751"/>
            <a:ext cx="2624452" cy="1941933"/>
          </a:xfrm>
          <a:prstGeom prst="rect">
            <a:avLst/>
          </a:prstGeom>
          <a:ln w="12700">
            <a:miter lim="400000"/>
          </a:ln>
        </p:spPr>
      </p:pic>
      <p:pic>
        <p:nvPicPr>
          <p:cNvPr id="78" name="Image" descr="Image"/>
          <p:cNvPicPr>
            <a:picLocks noChangeAspect="1"/>
          </p:cNvPicPr>
          <p:nvPr/>
        </p:nvPicPr>
        <p:blipFill>
          <a:blip r:embed="rId4">
            <a:extLst/>
          </a:blip>
          <a:stretch>
            <a:fillRect/>
          </a:stretch>
        </p:blipFill>
        <p:spPr>
          <a:xfrm>
            <a:off x="1108936" y="4454293"/>
            <a:ext cx="3269660" cy="2097158"/>
          </a:xfrm>
          <a:prstGeom prst="rect">
            <a:avLst/>
          </a:prstGeom>
          <a:ln w="12700">
            <a:miter lim="400000"/>
          </a:ln>
        </p:spPr>
      </p:pic>
      <p:pic>
        <p:nvPicPr>
          <p:cNvPr id="79" name="Image" descr="Image"/>
          <p:cNvPicPr>
            <a:picLocks noChangeAspect="1"/>
          </p:cNvPicPr>
          <p:nvPr/>
        </p:nvPicPr>
        <p:blipFill>
          <a:blip r:embed="rId5">
            <a:extLst/>
          </a:blip>
          <a:stretch>
            <a:fillRect/>
          </a:stretch>
        </p:blipFill>
        <p:spPr>
          <a:xfrm>
            <a:off x="5179917" y="4454293"/>
            <a:ext cx="2624452" cy="215895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What Do These Look Like?"/>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What Do These Look Like?</a:t>
            </a:r>
          </a:p>
        </p:txBody>
      </p:sp>
      <p:sp>
        <p:nvSpPr>
          <p:cNvPr id="82" name="Newcomen and Watt"/>
          <p:cNvSpPr txBox="1"/>
          <p:nvPr>
            <p:ph type="body" sz="quarter" idx="4294967295"/>
          </p:nvPr>
        </p:nvSpPr>
        <p:spPr>
          <a:xfrm>
            <a:off x="277663" y="1270000"/>
            <a:ext cx="8572501" cy="555187"/>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Newcomen and Watt</a:t>
            </a:r>
          </a:p>
        </p:txBody>
      </p:sp>
      <p:pic>
        <p:nvPicPr>
          <p:cNvPr id="83" name="Image" descr="Image"/>
          <p:cNvPicPr>
            <a:picLocks noChangeAspect="1"/>
          </p:cNvPicPr>
          <p:nvPr/>
        </p:nvPicPr>
        <p:blipFill>
          <a:blip r:embed="rId2">
            <a:extLst/>
          </a:blip>
          <a:stretch>
            <a:fillRect/>
          </a:stretch>
        </p:blipFill>
        <p:spPr>
          <a:xfrm>
            <a:off x="277663" y="1825186"/>
            <a:ext cx="3608721" cy="3991948"/>
          </a:xfrm>
          <a:prstGeom prst="rect">
            <a:avLst/>
          </a:prstGeom>
          <a:ln w="12700">
            <a:miter lim="400000"/>
          </a:ln>
        </p:spPr>
      </p:pic>
      <p:pic>
        <p:nvPicPr>
          <p:cNvPr id="84" name="Image" descr="Image"/>
          <p:cNvPicPr>
            <a:picLocks noChangeAspect="1"/>
          </p:cNvPicPr>
          <p:nvPr/>
        </p:nvPicPr>
        <p:blipFill>
          <a:blip r:embed="rId3">
            <a:extLst/>
          </a:blip>
          <a:srcRect l="0" t="0" r="0" b="15998"/>
          <a:stretch>
            <a:fillRect/>
          </a:stretch>
        </p:blipFill>
        <p:spPr>
          <a:xfrm>
            <a:off x="3705076" y="1959262"/>
            <a:ext cx="5145107" cy="370455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Background Factor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Background Factors</a:t>
            </a:r>
          </a:p>
        </p:txBody>
      </p:sp>
      <p:sp>
        <p:nvSpPr>
          <p:cNvPr id="87" name="Allen (2017): “Institutions, practices, and culture that supported technological innovation and business investment, they were not sufficient on their own to explain the Industrial Revolution. Other parts of the world were equally blessed, but they did not have industrial revolutions…”:…"/>
          <p:cNvSpPr txBox="1"/>
          <p:nvPr>
            <p:ph type="body" sz="half" idx="4294967295"/>
          </p:nvPr>
        </p:nvSpPr>
        <p:spPr>
          <a:xfrm>
            <a:off x="277663" y="1270000"/>
            <a:ext cx="4129013" cy="5327883"/>
          </a:xfrm>
          <a:prstGeom prst="rect">
            <a:avLst/>
          </a:prstGeom>
        </p:spPr>
        <p:txBody>
          <a:bodyPr>
            <a:normAutofit fontScale="100000" lnSpcReduction="0"/>
          </a:bodyPr>
          <a:lstStyle/>
          <a:p>
            <a:pPr marL="0" indent="0" defTabSz="333756">
              <a:spcBef>
                <a:spcPts val="800"/>
              </a:spcBef>
              <a:buSzTx/>
              <a:buFontTx/>
              <a:buNone/>
              <a:defRPr b="1" sz="1752">
                <a:latin typeface="+mj-lt"/>
                <a:ea typeface="+mj-ea"/>
                <a:cs typeface="+mj-cs"/>
                <a:sym typeface="Helvetica"/>
              </a:defRPr>
            </a:pPr>
            <a:r>
              <a:t>Allen (2017): </a:t>
            </a:r>
            <a:r>
              <a:rPr i="1"/>
              <a:t>“</a:t>
            </a:r>
            <a:r>
              <a:t>Institutions, practices, and culture that supported technological innovation and business investment, they were not sufficient on their own to explain the Industrial Revolution. Other parts of the world were equally blessed, but they did not have industrial revolutions…”</a:t>
            </a:r>
            <a:r>
              <a:rPr b="0"/>
              <a:t>:</a:t>
            </a:r>
            <a:endParaRPr b="0"/>
          </a:p>
          <a:p>
            <a:pPr marL="0" indent="0" defTabSz="333756">
              <a:spcBef>
                <a:spcPts val="800"/>
              </a:spcBef>
              <a:buSzTx/>
              <a:buFontTx/>
              <a:buNone/>
              <a:defRPr b="1" sz="1752">
                <a:latin typeface="+mj-lt"/>
                <a:ea typeface="+mj-ea"/>
                <a:cs typeface="+mj-cs"/>
                <a:sym typeface="Helvetica"/>
              </a:defRPr>
            </a:pPr>
            <a:endParaRPr b="0"/>
          </a:p>
          <a:p>
            <a:pPr marL="175661" indent="-175661" defTabSz="333756">
              <a:spcBef>
                <a:spcPts val="800"/>
              </a:spcBef>
              <a:buFontTx/>
              <a:defRPr b="1" sz="1752">
                <a:latin typeface="Times New Roman"/>
                <a:ea typeface="Times New Roman"/>
                <a:cs typeface="Times New Roman"/>
                <a:sym typeface="Times New Roman"/>
              </a:defRPr>
            </a:pPr>
            <a:r>
              <a:rPr b="0"/>
              <a:t>Specific triggers…</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Empire, commerce, and real wages…</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Cotton—a fiber that could be worked by machine…</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Factories…</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Coal… </a:t>
            </a:r>
            <a:endParaRPr b="0"/>
          </a:p>
          <a:p>
            <a:pPr lvl="1" marL="453791" indent="-175661" defTabSz="333756">
              <a:spcBef>
                <a:spcPts val="800"/>
              </a:spcBef>
              <a:buFontTx/>
              <a:buChar char="•"/>
              <a:defRPr b="1" sz="1752">
                <a:latin typeface="Times New Roman"/>
                <a:ea typeface="Times New Roman"/>
                <a:cs typeface="Times New Roman"/>
                <a:sym typeface="Times New Roman"/>
              </a:defRPr>
            </a:pPr>
            <a:r>
              <a:rPr b="0"/>
              <a:t>&amp; steam engines…</a:t>
            </a:r>
          </a:p>
        </p:txBody>
      </p:sp>
      <p:pic>
        <p:nvPicPr>
          <p:cNvPr id="88" name="Image" descr="Image"/>
          <p:cNvPicPr>
            <a:picLocks noChangeAspect="0"/>
          </p:cNvPicPr>
          <p:nvPr/>
        </p:nvPicPr>
        <p:blipFill>
          <a:blip r:embed="rId2">
            <a:extLst/>
          </a:blip>
          <a:stretch>
            <a:fillRect/>
          </a:stretch>
        </p:blipFill>
        <p:spPr>
          <a:xfrm>
            <a:off x="4406675" y="1270000"/>
            <a:ext cx="4443489" cy="532788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Steam Engi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Steam Engines</a:t>
            </a:r>
          </a:p>
        </p:txBody>
      </p:sp>
      <p:sp>
        <p:nvSpPr>
          <p:cNvPr id="91" name="“The reason it was profitable to develop the Newcomen engine in Britain was because there were coal mines to be drained “:…"/>
          <p:cNvSpPr txBox="1"/>
          <p:nvPr>
            <p:ph type="body" sz="half" idx="4294967295"/>
          </p:nvPr>
        </p:nvSpPr>
        <p:spPr>
          <a:xfrm>
            <a:off x="277663" y="1270000"/>
            <a:ext cx="3756096" cy="5327883"/>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“The reason it was profitable to develop the Newcomen engine in Britain was because there were coal mines to be drained “</a:t>
            </a:r>
            <a:r>
              <a:rPr b="0"/>
              <a:t>:</a:t>
            </a:r>
            <a:endParaRPr b="0"/>
          </a:p>
          <a:p>
            <a:pPr marL="0" indent="0" defTabSz="406908">
              <a:spcBef>
                <a:spcPts val="1000"/>
              </a:spcBef>
              <a:buSzTx/>
              <a:buFontTx/>
              <a:buNone/>
              <a:defRPr b="1" sz="2136">
                <a:latin typeface="+mj-lt"/>
                <a:ea typeface="+mj-ea"/>
                <a:cs typeface="+mj-cs"/>
                <a:sym typeface="Helvetica"/>
              </a:defRPr>
            </a:pPr>
            <a:endParaRPr b="0"/>
          </a:p>
          <a:p>
            <a:pPr marL="214162" indent="-214162" defTabSz="406908">
              <a:spcBef>
                <a:spcPts val="1000"/>
              </a:spcBef>
              <a:buFontTx/>
              <a:defRPr b="1" sz="2136">
                <a:latin typeface="Times New Roman"/>
                <a:ea typeface="Times New Roman"/>
                <a:cs typeface="Times New Roman"/>
                <a:sym typeface="Times New Roman"/>
              </a:defRPr>
            </a:pPr>
            <a:r>
              <a:rPr b="0"/>
              <a:t>The science underlying the steam engine was pan-European </a:t>
            </a:r>
            <a:endParaRPr b="0"/>
          </a:p>
          <a:p>
            <a:pPr marL="214162" indent="-214162" defTabSz="406908">
              <a:spcBef>
                <a:spcPts val="1000"/>
              </a:spcBef>
              <a:buFontTx/>
              <a:defRPr b="1" sz="2136">
                <a:latin typeface="Times New Roman"/>
                <a:ea typeface="Times New Roman"/>
                <a:cs typeface="Times New Roman"/>
                <a:sym typeface="Times New Roman"/>
              </a:defRPr>
            </a:pPr>
            <a:r>
              <a:rPr b="0"/>
              <a:t>The research and development (R&amp;D) was carried out in Britain by an Englishman </a:t>
            </a:r>
            <a:endParaRPr b="0"/>
          </a:p>
          <a:p>
            <a:pPr marL="214162" indent="-214162" defTabSz="406908">
              <a:spcBef>
                <a:spcPts val="1000"/>
              </a:spcBef>
              <a:buFontTx/>
              <a:defRPr b="1" sz="2136">
                <a:latin typeface="Times New Roman"/>
                <a:ea typeface="Times New Roman"/>
                <a:cs typeface="Times New Roman"/>
                <a:sym typeface="Times New Roman"/>
              </a:defRPr>
            </a:pPr>
            <a:r>
              <a:rPr b="0"/>
              <a:t>James Watt, FRS: The Industrial Enlightenment</a:t>
            </a:r>
          </a:p>
        </p:txBody>
      </p:sp>
      <p:pic>
        <p:nvPicPr>
          <p:cNvPr id="92" name="Image" descr="Image"/>
          <p:cNvPicPr>
            <a:picLocks noChangeAspect="1"/>
          </p:cNvPicPr>
          <p:nvPr/>
        </p:nvPicPr>
        <p:blipFill>
          <a:blip r:embed="rId2">
            <a:extLst/>
          </a:blip>
          <a:stretch>
            <a:fillRect/>
          </a:stretch>
        </p:blipFill>
        <p:spPr>
          <a:xfrm>
            <a:off x="4033758" y="1270000"/>
            <a:ext cx="4816406" cy="532788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English vs. Chinese Pottery Kil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solidFill>
                  <a:srgbClr val="000080"/>
                </a:solidFill>
              </a:defRPr>
            </a:lvl1pPr>
          </a:lstStyle>
          <a:p>
            <a:pPr/>
            <a:r>
              <a:t>English vs. Chinese Pottery Kilns</a:t>
            </a:r>
          </a:p>
        </p:txBody>
      </p:sp>
      <p:sp>
        <p:nvSpPr>
          <p:cNvPr id="95" name="Energy prices mattered—a lot:…"/>
          <p:cNvSpPr txBox="1"/>
          <p:nvPr>
            <p:ph type="body" sz="half" idx="4294967295"/>
          </p:nvPr>
        </p:nvSpPr>
        <p:spPr>
          <a:xfrm>
            <a:off x="277663" y="1270000"/>
            <a:ext cx="4244103" cy="5327883"/>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Energy prices mattered—a lot</a:t>
            </a:r>
            <a:r>
              <a:rPr b="0"/>
              <a:t>:</a:t>
            </a:r>
            <a:endParaRPr b="0"/>
          </a:p>
          <a:p>
            <a:pPr marL="0" indent="0" defTabSz="306324">
              <a:spcBef>
                <a:spcPts val="800"/>
              </a:spcBef>
              <a:buSzTx/>
              <a:buFontTx/>
              <a:buNone/>
              <a:defRPr b="1" sz="1608">
                <a:latin typeface="+mj-lt"/>
                <a:ea typeface="+mj-ea"/>
                <a:cs typeface="+mj-cs"/>
                <a:sym typeface="Helvetica"/>
              </a:defRPr>
            </a:pPr>
            <a:endParaRPr b="0"/>
          </a:p>
          <a:p>
            <a:pPr marL="161223" indent="-161223" defTabSz="306324">
              <a:spcBef>
                <a:spcPts val="800"/>
              </a:spcBef>
              <a:buFontTx/>
              <a:defRPr b="1" sz="1608">
                <a:latin typeface="Times New Roman"/>
                <a:ea typeface="Times New Roman"/>
                <a:cs typeface="Times New Roman"/>
                <a:sym typeface="Times New Roman"/>
              </a:defRPr>
            </a:pPr>
            <a:r>
              <a:rPr b="0"/>
              <a:t>England developed methods that differed fundamentally from those used in China. In both countries, technology evolved in the direction of reducing the use of expensive inputs while increasing the use of cheap ones…</a:t>
            </a:r>
            <a:endParaRPr b="0"/>
          </a:p>
          <a:p>
            <a:pPr marL="161223" indent="-161223" defTabSz="306324">
              <a:spcBef>
                <a:spcPts val="800"/>
              </a:spcBef>
              <a:buFontTx/>
              <a:defRPr b="1" sz="1608">
                <a:latin typeface="Times New Roman"/>
                <a:ea typeface="Times New Roman"/>
                <a:cs typeface="Times New Roman"/>
                <a:sym typeface="Times New Roman"/>
              </a:defRPr>
            </a:pPr>
            <a:r>
              <a:rPr b="0"/>
              <a:t>English-style kilns had a coal fire in the bottom. The heat rose, enveloped the pots, and then vented out of the furnace through a hole in the top… </a:t>
            </a:r>
            <a:endParaRPr b="0"/>
          </a:p>
          <a:p>
            <a:pPr marL="161223" indent="-161223" defTabSz="306324">
              <a:spcBef>
                <a:spcPts val="800"/>
              </a:spcBef>
              <a:buFontTx/>
              <a:defRPr b="1" sz="1608">
                <a:latin typeface="Times New Roman"/>
                <a:ea typeface="Times New Roman"/>
                <a:cs typeface="Times New Roman"/>
                <a:sym typeface="Times New Roman"/>
              </a:defRPr>
            </a:pPr>
            <a:r>
              <a:rPr b="0"/>
              <a:t>Chinese kilns used lots of capital to preserve energy. They consisted of a series of chambers rising up a hillside. A fire burned at the entrance to the lower chamber where the heat was drawn in to bake the pots. The heat was not vented out of a hole in the top in the English manner. Instead, it was forced down through a hole at floor level and entered the next chamber up the hill…</a:t>
            </a:r>
          </a:p>
        </p:txBody>
      </p:sp>
      <p:pic>
        <p:nvPicPr>
          <p:cNvPr id="96" name="Image" descr="Image"/>
          <p:cNvPicPr>
            <a:picLocks noChangeAspect="1"/>
          </p:cNvPicPr>
          <p:nvPr/>
        </p:nvPicPr>
        <p:blipFill>
          <a:blip r:embed="rId2">
            <a:extLst/>
          </a:blip>
          <a:stretch>
            <a:fillRect/>
          </a:stretch>
        </p:blipFill>
        <p:spPr>
          <a:xfrm>
            <a:off x="4521765" y="1270000"/>
            <a:ext cx="4328399" cy="428290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team Engi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Steam Engines</a:t>
            </a:r>
          </a:p>
        </p:txBody>
      </p:sp>
      <p:sp>
        <p:nvSpPr>
          <p:cNvPr id="99" name="165K HP in 1830, 2.1M HP in 1870:…"/>
          <p:cNvSpPr txBox="1"/>
          <p:nvPr>
            <p:ph type="body" sz="half" idx="4294967295"/>
          </p:nvPr>
        </p:nvSpPr>
        <p:spPr>
          <a:xfrm>
            <a:off x="277663" y="1270000"/>
            <a:ext cx="4244103" cy="5327883"/>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165K HP in 1830, 2.1M HP in 1870</a:t>
            </a:r>
            <a:r>
              <a:rPr b="0"/>
              <a:t>:</a:t>
            </a:r>
            <a:endParaRPr b="0"/>
          </a:p>
          <a:p>
            <a:pPr marL="0" indent="0">
              <a:spcBef>
                <a:spcPts val="1200"/>
              </a:spcBef>
              <a:buSzTx/>
              <a:buFontTx/>
              <a:buNone/>
              <a:defRPr b="1" sz="2400">
                <a:latin typeface="+mj-lt"/>
                <a:ea typeface="+mj-ea"/>
                <a:cs typeface="+mj-cs"/>
                <a:sym typeface="Helvetica"/>
              </a:defRPr>
            </a:pPr>
            <a:endParaRPr b="0"/>
          </a:p>
          <a:p>
            <a:pPr marL="240631" indent="-240631">
              <a:spcBef>
                <a:spcPts val="1200"/>
              </a:spcBef>
              <a:buFontTx/>
              <a:defRPr b="1" sz="2400">
                <a:latin typeface="Times New Roman"/>
                <a:ea typeface="Times New Roman"/>
                <a:cs typeface="Times New Roman"/>
                <a:sym typeface="Times New Roman"/>
              </a:defRPr>
            </a:pPr>
            <a:r>
              <a:rPr b="0"/>
              <a:t>1712: Newcomen: 5 HP</a:t>
            </a:r>
            <a:endParaRPr b="0"/>
          </a:p>
          <a:p>
            <a:pPr marL="240631" indent="-240631">
              <a:spcBef>
                <a:spcPts val="1200"/>
              </a:spcBef>
              <a:buFontTx/>
              <a:defRPr b="1" sz="2400">
                <a:latin typeface="Times New Roman"/>
                <a:ea typeface="Times New Roman"/>
                <a:cs typeface="Times New Roman"/>
                <a:sym typeface="Times New Roman"/>
              </a:defRPr>
            </a:pPr>
            <a:r>
              <a:rPr b="0"/>
              <a:t>1733: 1K HP (100 engines)</a:t>
            </a:r>
            <a:endParaRPr b="0"/>
          </a:p>
          <a:p>
            <a:pPr marL="240631" indent="-240631">
              <a:spcBef>
                <a:spcPts val="1200"/>
              </a:spcBef>
              <a:buFontTx/>
              <a:defRPr b="1" sz="2400">
                <a:latin typeface="Times New Roman"/>
                <a:ea typeface="Times New Roman"/>
                <a:cs typeface="Times New Roman"/>
                <a:sym typeface="Times New Roman"/>
              </a:defRPr>
            </a:pPr>
            <a:r>
              <a:rPr b="0"/>
              <a:t>1775: 9K HP (600 engines)</a:t>
            </a:r>
            <a:endParaRPr b="0"/>
          </a:p>
          <a:p>
            <a:pPr marL="240631" indent="-240631">
              <a:spcBef>
                <a:spcPts val="1200"/>
              </a:spcBef>
              <a:buFontTx/>
              <a:defRPr b="1" sz="2400">
                <a:latin typeface="Times New Roman"/>
                <a:ea typeface="Times New Roman"/>
                <a:cs typeface="Times New Roman"/>
                <a:sym typeface="Times New Roman"/>
              </a:defRPr>
            </a:pPr>
            <a:r>
              <a:rPr b="0"/>
              <a:t>1800: 40K HP (500 Watt, 1500 Newcomen engines) </a:t>
            </a:r>
            <a:endParaRPr b="0"/>
          </a:p>
          <a:p>
            <a:pPr marL="240631" indent="-240631">
              <a:spcBef>
                <a:spcPts val="1200"/>
              </a:spcBef>
              <a:buFontTx/>
              <a:defRPr b="1" sz="2400">
                <a:latin typeface="Times New Roman"/>
                <a:ea typeface="Times New Roman"/>
                <a:cs typeface="Times New Roman"/>
                <a:sym typeface="Times New Roman"/>
              </a:defRPr>
            </a:pPr>
            <a:r>
              <a:rPr b="0"/>
              <a:t>1830: 165K HP</a:t>
            </a:r>
            <a:endParaRPr b="0"/>
          </a:p>
          <a:p>
            <a:pPr marL="240631" indent="-240631">
              <a:spcBef>
                <a:spcPts val="1200"/>
              </a:spcBef>
              <a:buFontTx/>
              <a:defRPr b="1" sz="2400">
                <a:latin typeface="Times New Roman"/>
                <a:ea typeface="Times New Roman"/>
                <a:cs typeface="Times New Roman"/>
                <a:sym typeface="Times New Roman"/>
              </a:defRPr>
            </a:pPr>
            <a:r>
              <a:rPr b="0"/>
              <a:t>1870: 2.1M HP</a:t>
            </a:r>
          </a:p>
        </p:txBody>
      </p:sp>
      <p:pic>
        <p:nvPicPr>
          <p:cNvPr id="100" name="Image" descr="Image"/>
          <p:cNvPicPr>
            <a:picLocks noChangeAspect="1"/>
          </p:cNvPicPr>
          <p:nvPr/>
        </p:nvPicPr>
        <p:blipFill>
          <a:blip r:embed="rId2">
            <a:extLst/>
          </a:blip>
          <a:srcRect l="0" t="0" r="0" b="15998"/>
          <a:stretch>
            <a:fillRect/>
          </a:stretch>
        </p:blipFill>
        <p:spPr>
          <a:xfrm>
            <a:off x="4521765" y="1270000"/>
            <a:ext cx="4328418" cy="311652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solidFill>
                  <a:srgbClr val="000080"/>
                </a:solidFill>
              </a:defRPr>
            </a:lvl1pPr>
          </a:lstStyle>
          <a:p>
            <a:pPr/>
            <a:r>
              <a:t>Allen: Reform and Democracy</a:t>
            </a:r>
          </a:p>
        </p:txBody>
      </p:sp>
      <p:sp>
        <p:nvSpPr>
          <p:cNvPr id="103"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104"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107"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108"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111"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112"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Feb 27: 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Feb 27: Allen: Spread of Industrialization</a:t>
            </a:r>
          </a:p>
        </p:txBody>
      </p:sp>
      <p:sp>
        <p:nvSpPr>
          <p:cNvPr id="115" name="Robert Allen (2017): The Industrial Revolution: A Very Short Introduction &lt;https://delong.typepad.com/files/allen-industrial.pdf&gt;, chs. 3, 5-6:…"/>
          <p:cNvSpPr txBox="1"/>
          <p:nvPr>
            <p:ph type="body" sz="half" idx="4294967295"/>
          </p:nvPr>
        </p:nvSpPr>
        <p:spPr>
          <a:xfrm>
            <a:off x="277663" y="1270000"/>
            <a:ext cx="3631058" cy="5327883"/>
          </a:xfrm>
          <a:prstGeom prst="rect">
            <a:avLst/>
          </a:prstGeom>
        </p:spPr>
        <p:txBody>
          <a:bodyPr>
            <a:normAutofit fontScale="100000" lnSpcReduction="0"/>
          </a:bodyPr>
          <a:lstStyle/>
          <a:p>
            <a:pPr marL="0" indent="0" defTabSz="292607">
              <a:buSzTx/>
              <a:buFontTx/>
              <a:buNone/>
              <a:defRPr b="1" sz="1536">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92607">
              <a:buSzTx/>
              <a:buFontTx/>
              <a:buNone/>
              <a:defRPr b="1" sz="1536">
                <a:latin typeface="+mj-lt"/>
                <a:ea typeface="+mj-ea"/>
                <a:cs typeface="+mj-cs"/>
                <a:sym typeface="Helvetica"/>
              </a:defRPr>
            </a:pPr>
            <a:endParaRPr b="0"/>
          </a:p>
          <a:p>
            <a:pPr marL="154004" indent="-154004" defTabSz="292607">
              <a:buFontTx/>
              <a:defRPr b="1" sz="1536">
                <a:latin typeface="Times New Roman"/>
                <a:ea typeface="Times New Roman"/>
                <a:cs typeface="Times New Roman"/>
                <a:sym typeface="Times New Roman"/>
              </a:defRPr>
            </a:pPr>
            <a:r>
              <a:rPr b="0"/>
              <a:t>Western Europe: 12% in the 18th century to 28% in 1913 </a:t>
            </a:r>
            <a:endParaRPr b="0"/>
          </a:p>
          <a:p>
            <a:pPr marL="154004" indent="-154004" defTabSz="292607">
              <a:buFontTx/>
              <a:defRPr b="1" sz="1536">
                <a:latin typeface="Times New Roman"/>
                <a:ea typeface="Times New Roman"/>
                <a:cs typeface="Times New Roman"/>
                <a:sym typeface="Times New Roman"/>
              </a:defRPr>
            </a:pPr>
            <a:r>
              <a:rPr b="0"/>
              <a:t>North America: Less than 1% in the 18th century to 47% in 1953 </a:t>
            </a:r>
            <a:endParaRPr b="0"/>
          </a:p>
          <a:p>
            <a:pPr marL="154004" indent="-154004" defTabSz="292607">
              <a:buFontTx/>
              <a:defRPr b="1" sz="1536">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4004" indent="-154004" defTabSz="292607">
              <a:buFontTx/>
              <a:defRPr b="1" sz="1536">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4004" indent="-154004" defTabSz="292607">
              <a:buFontTx/>
              <a:defRPr b="1" sz="1536">
                <a:latin typeface="Times New Roman"/>
                <a:ea typeface="Times New Roman"/>
                <a:cs typeface="Times New Roman"/>
                <a:sym typeface="Times New Roman"/>
              </a:defRPr>
            </a:pPr>
            <a:r>
              <a:rPr b="0"/>
              <a:t>The Indian subcontinen: 2% of the world’s manufactures in 1973 and only 3% in 2013 </a:t>
            </a:r>
          </a:p>
        </p:txBody>
      </p:sp>
      <p:pic>
        <p:nvPicPr>
          <p:cNvPr id="116"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Adam Smith Had No Clue…"/>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lvl1pPr>
          </a:lstStyle>
          <a:p>
            <a:pPr/>
            <a:r>
              <a:t>Adam Smith Had No Clue…</a:t>
            </a:r>
          </a:p>
        </p:txBody>
      </p:sp>
      <p:sp>
        <p:nvSpPr>
          <p:cNvPr id="40" name="9:50-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9:50-10:00</a:t>
            </a:r>
          </a:p>
        </p:txBody>
      </p:sp>
      <p:pic>
        <p:nvPicPr>
          <p:cNvPr id="41" name="Screen Shot 2020-02-18 at 9.00.59 AM.png" descr="Screen Shot 2020-02-18 at 9.00.59 AM.png"/>
          <p:cNvPicPr>
            <a:picLocks noChangeAspect="0"/>
          </p:cNvPicPr>
          <p:nvPr/>
        </p:nvPicPr>
        <p:blipFill>
          <a:blip r:embed="rId2">
            <a:extLst/>
          </a:blip>
          <a:stretch>
            <a:fillRect/>
          </a:stretch>
        </p:blipFill>
        <p:spPr>
          <a:xfrm>
            <a:off x="181241" y="3552352"/>
            <a:ext cx="4376237" cy="2934808"/>
          </a:xfrm>
          <a:prstGeom prst="rect">
            <a:avLst/>
          </a:prstGeom>
          <a:ln w="12700">
            <a:miter lim="400000"/>
          </a:ln>
        </p:spPr>
      </p:pic>
      <p:pic>
        <p:nvPicPr>
          <p:cNvPr id="42" name="Image" descr="Image"/>
          <p:cNvPicPr>
            <a:picLocks noChangeAspect="0"/>
          </p:cNvPicPr>
          <p:nvPr/>
        </p:nvPicPr>
        <p:blipFill>
          <a:blip r:embed="rId3">
            <a:extLst/>
          </a:blip>
          <a:stretch>
            <a:fillRect/>
          </a:stretch>
        </p:blipFill>
        <p:spPr>
          <a:xfrm>
            <a:off x="4693631" y="3552365"/>
            <a:ext cx="4159634" cy="2934795"/>
          </a:xfrm>
          <a:prstGeom prst="rect">
            <a:avLst/>
          </a:prstGeom>
          <a:ln w="12700">
            <a:miter lim="400000"/>
          </a:ln>
        </p:spPr>
      </p:pic>
      <p:sp>
        <p:nvSpPr>
          <p:cNvPr id="43" name="We have market economies throughout Eurasia, at least—i.e., places where becoming a merchant drawing on sophisticated artisanal producers is a road to wealth, even if not the road……"/>
          <p:cNvSpPr txBox="1"/>
          <p:nvPr>
            <p:ph type="body" sz="half" idx="4294967295"/>
          </p:nvPr>
        </p:nvSpPr>
        <p:spPr>
          <a:xfrm>
            <a:off x="457200" y="1270000"/>
            <a:ext cx="8396065" cy="2282353"/>
          </a:xfrm>
          <a:prstGeom prst="rect">
            <a:avLst/>
          </a:prstGeom>
        </p:spPr>
        <p:txBody>
          <a:bodyPr>
            <a:normAutofit fontScale="100000" lnSpcReduction="0"/>
          </a:bodyPr>
          <a:lstStyle/>
          <a:p>
            <a:pPr marL="168020" indent="-168020" defTabSz="224027">
              <a:spcBef>
                <a:spcPts val="500"/>
              </a:spcBef>
              <a:defRPr sz="1176">
                <a:latin typeface="Times New Roman"/>
                <a:ea typeface="Times New Roman"/>
                <a:cs typeface="Times New Roman"/>
                <a:sym typeface="Times New Roman"/>
              </a:defRPr>
            </a:pPr>
            <a:r>
              <a:t>We have market economies throughout Eurasia, at least—i.e., places where becoming a merchant drawing on sophisticated artisanal producers is a road to wealth, even if not </a:t>
            </a:r>
            <a:r>
              <a:rPr i="1"/>
              <a:t>the</a:t>
            </a:r>
            <a:r>
              <a:t> road…</a:t>
            </a:r>
          </a:p>
          <a:p>
            <a:pPr marL="168020" indent="-168020" defTabSz="224027">
              <a:spcBef>
                <a:spcPts val="500"/>
              </a:spcBef>
              <a:defRPr sz="1176">
                <a:latin typeface="Times New Roman"/>
                <a:ea typeface="Times New Roman"/>
                <a:cs typeface="Times New Roman"/>
                <a:sym typeface="Times New Roman"/>
              </a:defRPr>
            </a:pPr>
            <a:r>
              <a:t>We have governments smart enough—or constrained enough—not to kill the goose that lays the golden eggs, at least not quickly…</a:t>
            </a:r>
          </a:p>
          <a:p>
            <a:pPr marL="168020" indent="-168020" defTabSz="224027">
              <a:spcBef>
                <a:spcPts val="500"/>
              </a:spcBef>
              <a:defRPr sz="1176">
                <a:latin typeface="Times New Roman"/>
                <a:ea typeface="Times New Roman"/>
                <a:cs typeface="Times New Roman"/>
                <a:sym typeface="Times New Roman"/>
              </a:defRPr>
            </a:pPr>
            <a:r>
              <a:t>We have what looks like worldwide growth at a faster pace after 1500—one that calls forth a demographic response…</a:t>
            </a:r>
          </a:p>
          <a:p>
            <a:pPr lvl="1" marL="392048" indent="-168020" defTabSz="224027">
              <a:spcBef>
                <a:spcPts val="500"/>
              </a:spcBef>
              <a:buChar char="•"/>
              <a:defRPr sz="1176">
                <a:latin typeface="Times New Roman"/>
                <a:ea typeface="Times New Roman"/>
                <a:cs typeface="Times New Roman"/>
                <a:sym typeface="Times New Roman"/>
              </a:defRPr>
            </a:pPr>
            <a:r>
              <a:t>Commercial Revolution sees shared global prosperity—but with Atlantic Europe grabbing the lion’s share primarily via empire…</a:t>
            </a:r>
          </a:p>
          <a:p>
            <a:pPr marL="168020" indent="-168020" defTabSz="224027">
              <a:spcBef>
                <a:spcPts val="500"/>
              </a:spcBef>
              <a:defRPr sz="1176">
                <a:latin typeface="Times New Roman"/>
                <a:ea typeface="Times New Roman"/>
                <a:cs typeface="Times New Roman"/>
                <a:sym typeface="Times New Roman"/>
              </a:defRPr>
            </a:pPr>
            <a:r>
              <a:t>Post-1770 in the North Atlantic we have growth that outruns any possible demographic response, and triggers the demographic transition…</a:t>
            </a:r>
          </a:p>
          <a:p>
            <a:pPr marL="168020" indent="-168020" defTabSz="224027">
              <a:spcBef>
                <a:spcPts val="500"/>
              </a:spcBef>
              <a:defRPr sz="1176">
                <a:latin typeface="Times New Roman"/>
                <a:ea typeface="Times New Roman"/>
                <a:cs typeface="Times New Roman"/>
                <a:sym typeface="Times New Roman"/>
              </a:defRPr>
            </a:pPr>
            <a:r>
              <a:t>Why? And how?</a:t>
            </a:r>
          </a:p>
          <a:p>
            <a:pPr lvl="1" marL="392048" indent="-168020" defTabSz="224027">
              <a:spcBef>
                <a:spcPts val="500"/>
              </a:spcBef>
              <a:buChar char="•"/>
              <a:defRPr sz="1176">
                <a:latin typeface="Times New Roman"/>
                <a:ea typeface="Times New Roman"/>
                <a:cs typeface="Times New Roman"/>
                <a:sym typeface="Times New Roman"/>
              </a:defRPr>
            </a:pPr>
            <a:r>
              <a:t>Post-1870 we have a further acceleration to modern economic growth…</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Catch Our Breath…"/>
          <p:cNvSpPr txBox="1"/>
          <p:nvPr>
            <p:ph type="title"/>
          </p:nvPr>
        </p:nvSpPr>
        <p:spPr>
          <a:xfrm>
            <a:off x="276457" y="-1"/>
            <a:ext cx="8572501" cy="1270001"/>
          </a:xfrm>
          <a:prstGeom prst="rect">
            <a:avLst/>
          </a:prstGeom>
        </p:spPr>
        <p:txBody>
          <a:bodyPr/>
          <a:lstStyle/>
          <a:p>
            <a:pPr/>
            <a:r>
              <a:t>Catch Our Breath…</a:t>
            </a:r>
          </a:p>
        </p:txBody>
      </p:sp>
      <p:sp>
        <p:nvSpPr>
          <p:cNvPr id="119"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20"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2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Notes"/>
          <p:cNvSpPr txBox="1"/>
          <p:nvPr>
            <p:ph type="title"/>
          </p:nvPr>
        </p:nvSpPr>
        <p:spPr>
          <a:xfrm>
            <a:off x="276457" y="-1"/>
            <a:ext cx="8572501" cy="1270001"/>
          </a:xfrm>
          <a:prstGeom prst="rect">
            <a:avLst/>
          </a:prstGeom>
        </p:spPr>
        <p:txBody>
          <a:bodyPr/>
          <a:lstStyle/>
          <a:p>
            <a:pPr/>
            <a:r>
              <a:t>Notes</a:t>
            </a:r>
          </a:p>
        </p:txBody>
      </p:sp>
      <p:sp>
        <p:nvSpPr>
          <p:cNvPr id="124"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25"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26"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England Before 1800 Not Much Special"/>
          <p:cNvSpPr txBox="1"/>
          <p:nvPr>
            <p:ph type="title" idx="4294967295"/>
          </p:nvPr>
        </p:nvSpPr>
        <p:spPr>
          <a:xfrm>
            <a:off x="457200" y="-1"/>
            <a:ext cx="8255000" cy="1270001"/>
          </a:xfrm>
          <a:prstGeom prst="rect">
            <a:avLst/>
          </a:prstGeom>
        </p:spPr>
        <p:txBody>
          <a:bodyPr>
            <a:normAutofit fontScale="100000" lnSpcReduction="0"/>
          </a:bodyPr>
          <a:lstStyle>
            <a:lvl1pPr defTabSz="301752">
              <a:defRPr sz="3960"/>
            </a:lvl1pPr>
          </a:lstStyle>
          <a:p>
            <a:pPr/>
            <a:r>
              <a:t>England Before 1800 Not Much Special</a:t>
            </a:r>
          </a:p>
        </p:txBody>
      </p:sp>
      <p:sp>
        <p:nvSpPr>
          <p:cNvPr id="46" name="1265-1345: High Middle Ages……"/>
          <p:cNvSpPr txBox="1"/>
          <p:nvPr>
            <p:ph type="body" sz="half" idx="4294967295"/>
          </p:nvPr>
        </p:nvSpPr>
        <p:spPr>
          <a:xfrm>
            <a:off x="457200" y="1270000"/>
            <a:ext cx="3410436" cy="5397500"/>
          </a:xfrm>
          <a:prstGeom prst="rect">
            <a:avLst/>
          </a:prstGeom>
        </p:spPr>
        <p:txBody>
          <a:bodyPr>
            <a:normAutofit fontScale="100000" lnSpcReduction="0"/>
          </a:bodyPr>
          <a:lstStyle/>
          <a:p>
            <a:pPr marL="264032" indent="-264032" defTabSz="352043">
              <a:lnSpc>
                <a:spcPct val="80000"/>
              </a:lnSpc>
              <a:spcBef>
                <a:spcPts val="400"/>
              </a:spcBef>
              <a:defRPr sz="1848"/>
            </a:pPr>
            <a:r>
              <a:t>1265-1345: High Middle Ages…</a:t>
            </a:r>
          </a:p>
          <a:p>
            <a:pPr marL="264032" indent="-264032" defTabSz="352043">
              <a:lnSpc>
                <a:spcPct val="80000"/>
              </a:lnSpc>
              <a:spcBef>
                <a:spcPts val="400"/>
              </a:spcBef>
              <a:defRPr sz="1848"/>
            </a:pPr>
            <a:r>
              <a:t>1355-1475: Bubonic Plague and socio-economic aftermath…</a:t>
            </a:r>
          </a:p>
          <a:p>
            <a:pPr marL="264032" indent="-264032" defTabSz="352043">
              <a:lnSpc>
                <a:spcPct val="80000"/>
              </a:lnSpc>
              <a:spcBef>
                <a:spcPts val="400"/>
              </a:spcBef>
              <a:defRPr sz="1848"/>
            </a:pPr>
            <a:r>
              <a:t>1475-1595: Malthusian Demographic Recovery… </a:t>
            </a:r>
          </a:p>
          <a:p>
            <a:pPr marL="264032" indent="-264032" defTabSz="352043">
              <a:lnSpc>
                <a:spcPct val="80000"/>
              </a:lnSpc>
              <a:spcBef>
                <a:spcPts val="400"/>
              </a:spcBef>
              <a:defRPr sz="1848"/>
            </a:pPr>
            <a:r>
              <a:t>1595-1775: Profits of Atlantic Seaborne Empire…</a:t>
            </a:r>
          </a:p>
          <a:p>
            <a:pPr marL="264032" indent="-264032" defTabSz="352043">
              <a:lnSpc>
                <a:spcPct val="80000"/>
              </a:lnSpc>
              <a:spcBef>
                <a:spcPts val="400"/>
              </a:spcBef>
              <a:defRPr sz="1848"/>
            </a:pPr>
            <a:r>
              <a:t>1775-1845: Demographic explosion, with little or no trickle-down… </a:t>
            </a:r>
          </a:p>
          <a:p>
            <a:pPr marL="264032" indent="-264032" defTabSz="352043">
              <a:lnSpc>
                <a:spcPct val="80000"/>
              </a:lnSpc>
              <a:spcBef>
                <a:spcPts val="400"/>
              </a:spcBef>
              <a:defRPr sz="1848"/>
            </a:pPr>
            <a:r>
              <a:t>John Stuart Mill (1848 and 1871): “It is questionable if all the mechanical inventions yet made have lightened the day's toil of any human being. They have enabled a greater population to live the same life of drudgery and imprisonment…”</a:t>
            </a:r>
          </a:p>
          <a:p>
            <a:pPr marL="0" indent="0" algn="ctr" defTabSz="352043">
              <a:lnSpc>
                <a:spcPct val="80000"/>
              </a:lnSpc>
              <a:spcBef>
                <a:spcPts val="400"/>
              </a:spcBef>
              <a:buSzTx/>
              <a:buFontTx/>
              <a:buNone/>
              <a:defRPr sz="1848"/>
            </a:pPr>
          </a:p>
          <a:p>
            <a:pPr marL="0" indent="0" algn="ctr" defTabSz="352043">
              <a:spcBef>
                <a:spcPts val="0"/>
              </a:spcBef>
              <a:buSzTx/>
              <a:buFontTx/>
              <a:buNone/>
              <a:defRPr b="1" sz="616">
                <a:uFillTx/>
                <a:latin typeface="Helvetica Neue"/>
                <a:ea typeface="Helvetica Neue"/>
                <a:cs typeface="Helvetica Neue"/>
                <a:sym typeface="Helvetica Neue"/>
              </a:defRPr>
            </a:pPr>
            <a:r>
              <a:t>http://faculty.econ.ucdavis.edu/faculty/gclark/papers/secret2001.pdf</a:t>
            </a:r>
          </a:p>
        </p:txBody>
      </p:sp>
      <p:pic>
        <p:nvPicPr>
          <p:cNvPr id="47" name="Image" descr="Image"/>
          <p:cNvPicPr>
            <a:picLocks noChangeAspect="1"/>
          </p:cNvPicPr>
          <p:nvPr/>
        </p:nvPicPr>
        <p:blipFill>
          <a:blip r:embed="rId2">
            <a:extLst/>
          </a:blip>
          <a:stretch>
            <a:fillRect/>
          </a:stretch>
        </p:blipFill>
        <p:spPr>
          <a:xfrm>
            <a:off x="3867635" y="1270000"/>
            <a:ext cx="5206469" cy="419191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Compare to: Earlier “Industrial Revolution” in Printing Had No Direct Macro Impact…"/>
          <p:cNvSpPr txBox="1"/>
          <p:nvPr>
            <p:ph type="title" idx="4294967295"/>
          </p:nvPr>
        </p:nvSpPr>
        <p:spPr>
          <a:xfrm>
            <a:off x="457200" y="-1"/>
            <a:ext cx="8255000" cy="1270001"/>
          </a:xfrm>
          <a:prstGeom prst="rect">
            <a:avLst/>
          </a:prstGeom>
        </p:spPr>
        <p:txBody>
          <a:bodyPr>
            <a:normAutofit fontScale="100000" lnSpcReduction="0"/>
          </a:bodyPr>
          <a:lstStyle>
            <a:lvl1pPr defTabSz="274320">
              <a:defRPr sz="3600"/>
            </a:lvl1pPr>
          </a:lstStyle>
          <a:p>
            <a:pPr/>
            <a:r>
              <a:t>Compare to: Earlier “Industrial Revolution” in Printing Had No Direct Macro Impact…</a:t>
            </a:r>
          </a:p>
        </p:txBody>
      </p:sp>
      <p:sp>
        <p:nvSpPr>
          <p:cNvPr id="50" name="A thirtyfold fall in the price of books from 1375 to 1775……"/>
          <p:cNvSpPr txBox="1"/>
          <p:nvPr>
            <p:ph type="body" sz="half" idx="4294967295"/>
          </p:nvPr>
        </p:nvSpPr>
        <p:spPr>
          <a:xfrm>
            <a:off x="457200" y="1270000"/>
            <a:ext cx="3175000" cy="5397500"/>
          </a:xfrm>
          <a:prstGeom prst="rect">
            <a:avLst/>
          </a:prstGeom>
        </p:spPr>
        <p:txBody>
          <a:bodyPr>
            <a:normAutofit fontScale="100000" lnSpcReduction="0"/>
          </a:bodyPr>
          <a:lstStyle/>
          <a:p>
            <a:pPr marL="342899" indent="-342899">
              <a:lnSpc>
                <a:spcPct val="80000"/>
              </a:lnSpc>
              <a:spcBef>
                <a:spcPts val="600"/>
              </a:spcBef>
              <a:defRPr sz="2400"/>
            </a:pPr>
            <a:r>
              <a:t>A thirtyfold fall in the price of books from 1375 to 1775…</a:t>
            </a:r>
          </a:p>
          <a:p>
            <a:pPr marL="342899" indent="-342899">
              <a:lnSpc>
                <a:spcPct val="80000"/>
              </a:lnSpc>
              <a:spcBef>
                <a:spcPts val="600"/>
              </a:spcBef>
              <a:defRPr sz="2400"/>
            </a:pPr>
            <a:r>
              <a:t>ln(30)/400 = 0.85%/year</a:t>
            </a:r>
          </a:p>
          <a:p>
            <a:pPr marL="342899" indent="-342899">
              <a:lnSpc>
                <a:spcPct val="80000"/>
              </a:lnSpc>
              <a:spcBef>
                <a:spcPts val="600"/>
              </a:spcBef>
              <a:defRPr sz="2400"/>
            </a:pPr>
            <a:r>
              <a:t>But books are 1% of production…</a:t>
            </a:r>
          </a:p>
          <a:p>
            <a:pPr marL="342899" indent="-342899">
              <a:lnSpc>
                <a:spcPct val="80000"/>
              </a:lnSpc>
              <a:spcBef>
                <a:spcPts val="600"/>
              </a:spcBef>
              <a:defRPr sz="2400"/>
            </a:pPr>
            <a:r>
              <a:t>So: 0.0085%/year</a:t>
            </a:r>
          </a:p>
          <a:p>
            <a:pPr lvl="1" marL="800099" indent="-342899">
              <a:lnSpc>
                <a:spcPct val="80000"/>
              </a:lnSpc>
              <a:spcBef>
                <a:spcPts val="600"/>
              </a:spcBef>
              <a:buChar char="•"/>
              <a:defRPr sz="2400"/>
            </a:pPr>
            <a:r>
              <a:t>0.85%/century</a:t>
            </a:r>
          </a:p>
          <a:p>
            <a:pPr lvl="1" marL="800099" indent="-342899">
              <a:lnSpc>
                <a:spcPct val="80000"/>
              </a:lnSpc>
              <a:spcBef>
                <a:spcPts val="600"/>
              </a:spcBef>
              <a:buChar char="•"/>
              <a:defRPr sz="2400"/>
            </a:pPr>
            <a:r>
              <a:t>3.4% over four centuries</a:t>
            </a:r>
          </a:p>
          <a:p>
            <a:pPr marL="342899" indent="-342899">
              <a:lnSpc>
                <a:spcPct val="80000"/>
              </a:lnSpc>
              <a:spcBef>
                <a:spcPts val="600"/>
              </a:spcBef>
              <a:defRPr sz="2400"/>
            </a:pPr>
            <a:r>
              <a:t>That’s the </a:t>
            </a:r>
            <a:r>
              <a:rPr i="1"/>
              <a:t>direct </a:t>
            </a:r>
            <a:r>
              <a:t>effect…</a:t>
            </a:r>
          </a:p>
        </p:txBody>
      </p:sp>
      <p:pic>
        <p:nvPicPr>
          <p:cNvPr id="51" name="Clark__Output_per_Worker_in_Printing.png" descr="Clark__Output_per_Worker_in_Printing.png"/>
          <p:cNvPicPr>
            <a:picLocks noChangeAspect="0"/>
          </p:cNvPicPr>
          <p:nvPr/>
        </p:nvPicPr>
        <p:blipFill>
          <a:blip r:embed="rId2">
            <a:extLst/>
          </a:blip>
          <a:stretch>
            <a:fillRect/>
          </a:stretch>
        </p:blipFill>
        <p:spPr>
          <a:xfrm>
            <a:off x="3657600" y="1270000"/>
            <a:ext cx="5054600" cy="5397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The Relocation of Global Industry to England"/>
          <p:cNvSpPr txBox="1"/>
          <p:nvPr>
            <p:ph type="title" idx="4294967295"/>
          </p:nvPr>
        </p:nvSpPr>
        <p:spPr>
          <a:xfrm>
            <a:off x="457200" y="-1"/>
            <a:ext cx="8255000" cy="1270001"/>
          </a:xfrm>
          <a:prstGeom prst="rect">
            <a:avLst/>
          </a:prstGeom>
        </p:spPr>
        <p:txBody>
          <a:bodyPr>
            <a:normAutofit fontScale="100000" lnSpcReduction="0"/>
          </a:bodyPr>
          <a:lstStyle>
            <a:lvl1pPr defTabSz="288036">
              <a:defRPr sz="3780"/>
            </a:lvl1pPr>
          </a:lstStyle>
          <a:p>
            <a:pPr/>
            <a:r>
              <a:t>The Relocation of Global Industry to England</a:t>
            </a:r>
          </a:p>
        </p:txBody>
      </p:sp>
      <p:sp>
        <p:nvSpPr>
          <p:cNvPr id="54" name="Clark: “The population fed and clothed by English agriculture did not expand from 7.5 million to 21 million between 1760 and 1860… from 7.5 to 9.6 million…”…"/>
          <p:cNvSpPr txBox="1"/>
          <p:nvPr>
            <p:ph type="body" sz="half" idx="4294967295"/>
          </p:nvPr>
        </p:nvSpPr>
        <p:spPr>
          <a:xfrm>
            <a:off x="457200" y="1270000"/>
            <a:ext cx="3175000" cy="5397500"/>
          </a:xfrm>
          <a:prstGeom prst="rect">
            <a:avLst/>
          </a:prstGeom>
        </p:spPr>
        <p:txBody>
          <a:bodyPr>
            <a:normAutofit fontScale="100000" lnSpcReduction="0"/>
          </a:bodyPr>
          <a:lstStyle/>
          <a:p>
            <a:pPr marL="336041" indent="-336041" defTabSz="448055">
              <a:lnSpc>
                <a:spcPct val="80000"/>
              </a:lnSpc>
              <a:spcBef>
                <a:spcPts val="600"/>
              </a:spcBef>
              <a:defRPr sz="2352"/>
            </a:pPr>
            <a:r>
              <a:t>Clark: “The population fed and clothed by English agriculture did not expand from 7.5 million to 21 million between 1760 and 1860… from 7.5 to 9.6 million…” </a:t>
            </a:r>
          </a:p>
          <a:p>
            <a:pPr marL="336041" indent="-336041" defTabSz="448055">
              <a:lnSpc>
                <a:spcPct val="80000"/>
              </a:lnSpc>
              <a:spcBef>
                <a:spcPts val="600"/>
              </a:spcBef>
              <a:defRPr sz="2352"/>
            </a:pPr>
            <a:r>
              <a:t>Gets into the business of combining cotton, imported food, coal, and British and Irish workers to make the world’s textiles, iron, machines, and ‘protection’…</a:t>
            </a:r>
          </a:p>
          <a:p>
            <a:pPr marL="336041" indent="-336041" defTabSz="448055">
              <a:lnSpc>
                <a:spcPct val="80000"/>
              </a:lnSpc>
              <a:spcBef>
                <a:spcPts val="600"/>
              </a:spcBef>
              <a:defRPr sz="2352"/>
            </a:pPr>
            <a:r>
              <a:t>A huge shift…</a:t>
            </a:r>
          </a:p>
        </p:txBody>
      </p:sp>
      <p:pic>
        <p:nvPicPr>
          <p:cNvPr id="55" name="Agricultural_Consumption_per_Person_in_England.png" descr="Agricultural_Consumption_per_Person_in_England.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Huge Swings in Relative Price with Stable Technology"/>
          <p:cNvSpPr txBox="1"/>
          <p:nvPr>
            <p:ph type="title" idx="4294967295"/>
          </p:nvPr>
        </p:nvSpPr>
        <p:spPr>
          <a:xfrm>
            <a:off x="382511" y="0"/>
            <a:ext cx="8255001" cy="1270001"/>
          </a:xfrm>
          <a:prstGeom prst="rect">
            <a:avLst/>
          </a:prstGeom>
        </p:spPr>
        <p:txBody>
          <a:bodyPr>
            <a:normAutofit fontScale="100000" lnSpcReduction="0"/>
          </a:bodyPr>
          <a:lstStyle>
            <a:lvl1pPr defTabSz="214884">
              <a:defRPr sz="3759"/>
            </a:lvl1pPr>
          </a:lstStyle>
          <a:p>
            <a:pPr/>
            <a:r>
              <a:t>Huge Swings in Relative Price with Stable Technology</a:t>
            </a:r>
          </a:p>
        </p:txBody>
      </p:sp>
      <p:pic>
        <p:nvPicPr>
          <p:cNvPr id="58" name="Swings_in_Relative_Prices.png" descr="Swings_in_Relative_Prices.png"/>
          <p:cNvPicPr>
            <a:picLocks noChangeAspect="1"/>
          </p:cNvPicPr>
          <p:nvPr/>
        </p:nvPicPr>
        <p:blipFill>
          <a:blip r:embed="rId2">
            <a:extLst/>
          </a:blip>
          <a:stretch>
            <a:fillRect/>
          </a:stretch>
        </p:blipFill>
        <p:spPr>
          <a:xfrm>
            <a:off x="777373" y="1270000"/>
            <a:ext cx="7860139" cy="526924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Cotton Is King! (Plus Iron and Steam)"/>
          <p:cNvSpPr txBox="1"/>
          <p:nvPr>
            <p:ph type="title" idx="4294967295"/>
          </p:nvPr>
        </p:nvSpPr>
        <p:spPr>
          <a:xfrm>
            <a:off x="457200" y="-1"/>
            <a:ext cx="8255000" cy="1270001"/>
          </a:xfrm>
          <a:prstGeom prst="rect">
            <a:avLst/>
          </a:prstGeom>
        </p:spPr>
        <p:txBody>
          <a:bodyPr>
            <a:normAutofit fontScale="100000" lnSpcReduction="0"/>
          </a:bodyPr>
          <a:lstStyle>
            <a:lvl1pPr defTabSz="320039">
              <a:defRPr sz="4200"/>
            </a:lvl1pPr>
          </a:lstStyle>
          <a:p>
            <a:pPr/>
            <a:r>
              <a:t>Cotton Is King! (Plus Iron and Steam)</a:t>
            </a:r>
          </a:p>
        </p:txBody>
      </p:sp>
      <p:sp>
        <p:nvSpPr>
          <p:cNvPr id="61" name="The English ability to make clothes out of cotton in factories for domestic consumption was a 10%-of-everything gain by 1860……"/>
          <p:cNvSpPr txBox="1"/>
          <p:nvPr>
            <p:ph type="body" sz="half" idx="4294967295"/>
          </p:nvPr>
        </p:nvSpPr>
        <p:spPr>
          <a:xfrm>
            <a:off x="457200" y="1270000"/>
            <a:ext cx="3175000" cy="5397500"/>
          </a:xfrm>
          <a:prstGeom prst="rect">
            <a:avLst/>
          </a:prstGeom>
        </p:spPr>
        <p:txBody>
          <a:bodyPr>
            <a:normAutofit fontScale="100000" lnSpcReduction="0"/>
          </a:bodyPr>
          <a:lstStyle/>
          <a:p>
            <a:pPr marL="322325" indent="-322325" defTabSz="429768">
              <a:lnSpc>
                <a:spcPct val="80000"/>
              </a:lnSpc>
              <a:spcBef>
                <a:spcPts val="600"/>
              </a:spcBef>
              <a:defRPr sz="2256"/>
            </a:pPr>
            <a:r>
              <a:t>The English ability to make clothes out of cotton in factories for domestic consumption was a 10%-of-everything gain by 1860…</a:t>
            </a:r>
          </a:p>
          <a:p>
            <a:pPr marL="322325" indent="-322325" defTabSz="429768">
              <a:lnSpc>
                <a:spcPct val="80000"/>
              </a:lnSpc>
              <a:spcBef>
                <a:spcPts val="600"/>
              </a:spcBef>
              <a:defRPr sz="2256"/>
            </a:pPr>
            <a:r>
              <a:t>The English ability to export cotton goods was another 10%-of-everything gain…</a:t>
            </a:r>
          </a:p>
          <a:p>
            <a:pPr marL="322325" indent="-322325" defTabSz="429768">
              <a:lnSpc>
                <a:spcPct val="80000"/>
              </a:lnSpc>
              <a:spcBef>
                <a:spcPts val="600"/>
              </a:spcBef>
              <a:defRPr sz="2256"/>
            </a:pPr>
            <a:r>
              <a:t>That’s 0.4%/year in a country growing its productivity level at 0.9%/year…</a:t>
            </a:r>
          </a:p>
          <a:p>
            <a:pPr marL="322325" indent="-322325" defTabSz="429768">
              <a:lnSpc>
                <a:spcPct val="80000"/>
              </a:lnSpc>
              <a:spcBef>
                <a:spcPts val="600"/>
              </a:spcBef>
              <a:defRPr sz="2256"/>
            </a:pPr>
            <a:r>
              <a:t>And iron and other steam are another 0.3%/year</a:t>
            </a:r>
          </a:p>
        </p:txBody>
      </p:sp>
      <p:pic>
        <p:nvPicPr>
          <p:cNvPr id="62" name="Clark__Estimates_of_English_TFP_with_No_Cotton_Exports_and_with_No_Cotton.png" descr="Clark__Estimates_of_English_TFP_with_No_Cotton_Exports_and_with_No_Cotton.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Many, Many Theories About the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Many, Many Theories About the Industrial Revolution</a:t>
            </a:r>
          </a:p>
        </p:txBody>
      </p:sp>
      <p:sp>
        <p:nvSpPr>
          <p:cNvPr id="65"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
        <p:nvSpPr>
          <p:cNvPr id="66"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67" name="Image" descr="Image"/>
          <p:cNvPicPr>
            <a:picLocks noChangeAspect="0"/>
          </p:cNvPicPr>
          <p:nvPr/>
        </p:nvPicPr>
        <p:blipFill>
          <a:blip r:embed="rId2">
            <a:extLst/>
          </a:blip>
          <a:stretch>
            <a:fillRect/>
          </a:stretch>
        </p:blipFill>
        <p:spPr>
          <a:xfrm>
            <a:off x="277663" y="1718240"/>
            <a:ext cx="4050998" cy="4768920"/>
          </a:xfrm>
          <a:prstGeom prst="rect">
            <a:avLst/>
          </a:prstGeom>
          <a:ln w="12700">
            <a:miter lim="400000"/>
          </a:ln>
        </p:spPr>
      </p:pic>
      <p:pic>
        <p:nvPicPr>
          <p:cNvPr id="68" name="Image" descr="Image"/>
          <p:cNvPicPr>
            <a:picLocks noChangeAspect="0"/>
          </p:cNvPicPr>
          <p:nvPr/>
        </p:nvPicPr>
        <p:blipFill>
          <a:blip r:embed="rId3">
            <a:extLst/>
          </a:blip>
          <a:stretch>
            <a:fillRect/>
          </a:stretch>
        </p:blipFill>
        <p:spPr>
          <a:xfrm>
            <a:off x="4799166" y="1718240"/>
            <a:ext cx="4050998" cy="4768920"/>
          </a:xfrm>
          <a:prstGeom prst="rect">
            <a:avLst/>
          </a:prstGeom>
          <a:ln w="12700">
            <a:miter lim="400000"/>
          </a:ln>
        </p:spPr>
      </p:pic>
      <p:sp>
        <p:nvSpPr>
          <p:cNvPr id="69" name="Melissa Dell takes the “institutional” approach…"/>
          <p:cNvSpPr txBox="1"/>
          <p:nvPr>
            <p:ph type="body" sz="quarter" idx="4294967295"/>
          </p:nvPr>
        </p:nvSpPr>
        <p:spPr>
          <a:xfrm>
            <a:off x="277663" y="1270000"/>
            <a:ext cx="8572501" cy="586279"/>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Melissa Dell takes the “institutional” approach…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I Am Going to Take Allen’s Approach: Factor Prices &amp; Empi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I Am Going to Take Allen’s Approach: Factor Prices &amp; Empire</a:t>
            </a:r>
          </a:p>
        </p:txBody>
      </p:sp>
      <p:sp>
        <p:nvSpPr>
          <p:cNvPr id="72" name="Robert Allen (2017): The Industrial Revolution: A Very Short Introduction &lt;https://delong.typepad.com/files/allen-industrial.pdf&gt;, chs. 3, 5-6:…"/>
          <p:cNvSpPr txBox="1"/>
          <p:nvPr>
            <p:ph type="body" idx="4294967295"/>
          </p:nvPr>
        </p:nvSpPr>
        <p:spPr>
          <a:xfrm>
            <a:off x="277663" y="1270000"/>
            <a:ext cx="8572501" cy="5327883"/>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4611">
              <a:spcBef>
                <a:spcPts val="800"/>
              </a:spcBef>
              <a:buSzTx/>
              <a:buFontTx/>
              <a:buNone/>
              <a:defRPr b="1" sz="1703">
                <a:latin typeface="+mj-lt"/>
                <a:ea typeface="+mj-ea"/>
                <a:cs typeface="+mj-cs"/>
                <a:sym typeface="Helvetica"/>
              </a:defRPr>
            </a:pPr>
            <a:endParaRPr b="0"/>
          </a:p>
          <a:p>
            <a:pPr marL="170848" indent="-170848" defTabSz="324611">
              <a:spcBef>
                <a:spcPts val="800"/>
              </a:spcBef>
              <a:buFontTx/>
              <a:defRPr b="1" sz="1703">
                <a:latin typeface="Times New Roman"/>
                <a:ea typeface="Times New Roman"/>
                <a:cs typeface="Times New Roman"/>
                <a:sym typeface="Times New Roman"/>
              </a:defRPr>
            </a:pPr>
            <a:r>
              <a:rPr b="0"/>
              <a:t>Technological change is the motor that powers economic growth:</a:t>
            </a:r>
            <a:endParaRPr b="0"/>
          </a:p>
          <a:p>
            <a:pPr marL="170848" indent="-170848" defTabSz="324611">
              <a:spcBef>
                <a:spcPts val="800"/>
              </a:spcBef>
              <a:buFontTx/>
              <a:defRPr b="1" sz="1703">
                <a:latin typeface="Times New Roman"/>
                <a:ea typeface="Times New Roman"/>
                <a:cs typeface="Times New Roman"/>
                <a:sym typeface="Times New Roman"/>
              </a:defRPr>
            </a:pPr>
            <a:r>
              <a:rPr b="0"/>
              <a:t>A </a:t>
            </a:r>
            <a:r>
              <a:rPr b="0" i="1"/>
              <a:t>technological revolution</a:t>
            </a:r>
            <a:r>
              <a:rPr b="0"/>
              <a:t> was at the heart of the Industrial Revolution</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Abraham Darby’s successful smelting of pig iron with coke rather than charcoal in 1709…</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Huntsman revolutionized the production of steel with the crucible process in the 1740s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Henry Cort did the same for wrought iron manufacture with the puddling and rolling processes in the 1780s.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James Hargreaves invented the spinning jenny in the 1760s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Richard Arkwright invented the water frame in the 1770s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Samuel Crompton invented the self-acting mule in the 1780s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Power weaving by Edmund Cartwright around 1785 </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The steam engine by Thomas Newcomen in the early 1700s </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Steam engine improvement by James Watt in the 1760s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